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762000"/>
            <a:ext cx="9142413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1000" y="762000"/>
            <a:ext cx="2924175" cy="533400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/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8AD4C97-0318-41E4-8F44-C6B9083FF9E1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zh-CN">
                <a:ea typeface="宋体" panose="02010600030101010101" pitchFamily="2" charset="-122"/>
              </a:rPr>
            </a:fld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0C1B4B-A840-4A89-948E-C3AF39EC5930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Corbel" panose="020B0503020204020204" pitchFamily="34" charset="0"/>
              </a:rPr>
            </a:fld>
            <a:endParaRPr lang="en-US" altLang="zh-CN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0C1B4B-A840-4A89-948E-C3AF39EC5930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Corbel" panose="020B0503020204020204" pitchFamily="34" charset="0"/>
              </a:rPr>
            </a:fld>
            <a:endParaRPr lang="en-US" altLang="zh-CN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0C1B4B-A840-4A89-948E-C3AF39EC5930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Corbel" panose="020B0503020204020204" pitchFamily="34" charset="0"/>
              </a:rPr>
            </a:fld>
            <a:endParaRPr lang="en-US" altLang="zh-CN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/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0C1B4B-A840-4A89-948E-C3AF39EC5930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Corbel" panose="020B0503020204020204" pitchFamily="34" charset="0"/>
              </a:rPr>
            </a:fld>
            <a:endParaRPr lang="en-US" altLang="zh-CN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0C1B4B-A840-4A89-948E-C3AF39EC5930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Corbel" panose="020B0503020204020204" pitchFamily="34" charset="0"/>
              </a:rPr>
            </a:fld>
            <a:endParaRPr lang="en-US" altLang="zh-CN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0C1B4B-A840-4A89-948E-C3AF39EC5930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Corbel" panose="020B0503020204020204" pitchFamily="34" charset="0"/>
              </a:rPr>
            </a:fld>
            <a:endParaRPr lang="en-US" altLang="zh-CN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0C1B4B-A840-4A89-948E-C3AF39EC5930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Corbel" panose="020B0503020204020204" pitchFamily="34" charset="0"/>
              </a:rPr>
            </a:fld>
            <a:endParaRPr lang="en-US" altLang="zh-CN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4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DB3A4-3DC6-4575-A4B1-FE526FAC13DF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zh-CN">
                <a:ea typeface="宋体" panose="02010600030101010101" pitchFamily="2" charset="-122"/>
              </a:rPr>
            </a:fld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0C1B4B-A840-4A89-948E-C3AF39EC5930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Corbel" panose="020B0503020204020204" pitchFamily="34" charset="0"/>
              </a:rPr>
            </a:fld>
            <a:endParaRPr lang="en-US" altLang="zh-CN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C7E969-8C8B-494E-856A-F608219EECA1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98850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zh-CN">
                <a:ea typeface="宋体" panose="02010600030101010101" pitchFamily="2" charset="-122"/>
              </a:rPr>
            </a:fld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Rectangle 6"/>
          <p:cNvSpPr/>
          <p:nvPr/>
        </p:nvSpPr>
        <p:spPr>
          <a:xfrm>
            <a:off x="0" y="758825"/>
            <a:ext cx="3443288" cy="5330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8" cy="460057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763" y="758825"/>
            <a:ext cx="384175" cy="533082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>
          <a:xfrm>
            <a:off x="3868738" y="863600"/>
            <a:ext cx="7315200" cy="5121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100">
                <a:solidFill>
                  <a:srgbClr val="7F7F7F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0C1B4B-A840-4A89-948E-C3AF39EC5930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100">
                <a:solidFill>
                  <a:srgbClr val="7F7F7F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b="1">
                <a:solidFill>
                  <a:schemeClr val="accent1"/>
                </a:solidFill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>
                <a:latin typeface="Corbel" panose="020B0503020204020204" pitchFamily="34" charset="0"/>
              </a:rPr>
            </a:fld>
            <a:endParaRPr lang="en-US" altLang="zh-CN">
              <a:latin typeface="Corbel" panose="020B0503020204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spc="-6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9pPr>
    </p:titleStyle>
    <p:bodyStyle>
      <a:lvl1pPr marL="182880" indent="-18288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69975" y="1298575"/>
            <a:ext cx="7529513" cy="3254375"/>
          </a:xfrm>
        </p:spPr>
        <p:txBody>
          <a:bodyPr vert="horz" lIns="91440" tIns="45720" rIns="91440" bIns="45720" rtlCol="0" anchor="b"/>
          <a:p>
            <a:pPr eaLnBrk="1" hangingPunct="1">
              <a:buClrTx/>
              <a:buSzTx/>
              <a:buFontTx/>
            </a:pPr>
            <a:r>
              <a:rPr lang="en-US" altLang="zh-CN" kern="1200"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2024</a:t>
            </a:r>
            <a:r>
              <a:rPr lang="zh-CN" altLang="en-US" kern="1200" dirty="0">
                <a:latin typeface="+mj-lt"/>
                <a:ea typeface="幼圆" panose="02010509060101010101" pitchFamily="49" charset="-122"/>
                <a:cs typeface="+mj-cs"/>
              </a:rPr>
              <a:t>届校级优秀毕业生审核流程</a:t>
            </a:r>
            <a:endParaRPr lang="zh-CN" altLang="en-US" kern="1200" dirty="0">
              <a:latin typeface="+mj-lt"/>
              <a:ea typeface="幼圆" panose="02010509060101010101" pitchFamily="49" charset="-122"/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00138" y="4670425"/>
            <a:ext cx="7315200" cy="9144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管理员使用手册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、登录网站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3868738" y="733425"/>
            <a:ext cx="7550150" cy="808038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进入学校官网（</a:t>
            </a:r>
            <a:r>
              <a:rPr lang="en-US" altLang="zh-CN">
                <a:ea typeface="幼圆" panose="02010509060101010101" pitchFamily="49" charset="-122"/>
              </a:rPr>
              <a:t>https://</a:t>
            </a:r>
            <a:r>
              <a:rPr lang="en-US" altLang="zh-CN" err="1">
                <a:ea typeface="幼圆" panose="02010509060101010101" pitchFamily="49" charset="-122"/>
              </a:rPr>
              <a:t>www.shiep.edu.cn</a:t>
            </a:r>
            <a:r>
              <a:rPr lang="en-US" altLang="zh-CN">
                <a:ea typeface="幼圆" panose="02010509060101010101" pitchFamily="49" charset="-122"/>
              </a:rPr>
              <a:t>/</a:t>
            </a:r>
            <a:r>
              <a:rPr lang="zh-CN" altLang="en-US" dirty="0">
                <a:ea typeface="幼圆" panose="02010509060101010101" pitchFamily="49" charset="-122"/>
              </a:rPr>
              <a:t>），找到招生就业栏目的“本科生就业”进入就业网站。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6148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68738" y="1654175"/>
            <a:ext cx="7550150" cy="187166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149" name="内容占位符 2"/>
          <p:cNvSpPr txBox="1"/>
          <p:nvPr/>
        </p:nvSpPr>
        <p:spPr>
          <a:xfrm>
            <a:off x="3868738" y="3560763"/>
            <a:ext cx="7550150" cy="8080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dirty="0">
                <a:ea typeface="幼圆" panose="02010509060101010101" pitchFamily="49" charset="-122"/>
              </a:rPr>
              <a:t>点击“学校登录”，使用学校的统一身份认证账号进行登录。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6150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1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738" y="4492625"/>
            <a:ext cx="7550150" cy="161448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、进入栏目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9985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登录后可在就业管理栏目中的“优秀毕业生登记”的右下角找到待审核的学生信息（辅导员点击辅导员待审，院系书记点击院系待审，校级管理员点击学校待审） 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7172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38" y="2678113"/>
            <a:ext cx="7507287" cy="33813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、审核信息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5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1901825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找到待审核的学生后，双击即可进入审核页面。</a:t>
            </a:r>
            <a:endParaRPr lang="en-US" altLang="zh-CN">
              <a:ea typeface="幼圆" panose="02010509060101010101" pitchFamily="49" charset="-122"/>
            </a:endParaRPr>
          </a:p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审核时需注意：</a:t>
            </a:r>
            <a:r>
              <a:rPr lang="en-US" altLang="zh-CN">
                <a:ea typeface="幼圆" panose="02010509060101010101" pitchFamily="49" charset="-122"/>
              </a:rPr>
              <a:t>1</a:t>
            </a:r>
            <a:r>
              <a:rPr lang="zh-CN" altLang="en-US" dirty="0">
                <a:ea typeface="幼圆" panose="02010509060101010101" pitchFamily="49" charset="-122"/>
              </a:rPr>
              <a:t>）申请学生信息填写是否完整；</a:t>
            </a:r>
            <a:r>
              <a:rPr lang="en-US" altLang="zh-CN">
                <a:ea typeface="幼圆" panose="02010509060101010101" pitchFamily="49" charset="-122"/>
              </a:rPr>
              <a:t>2</a:t>
            </a:r>
            <a:r>
              <a:rPr lang="zh-CN" altLang="en-US" dirty="0">
                <a:ea typeface="幼圆" panose="02010509060101010101" pitchFamily="49" charset="-122"/>
              </a:rPr>
              <a:t>）审核时在学校意见处填写学校意见，如“同意”；</a:t>
            </a:r>
            <a:r>
              <a:rPr lang="en-US" altLang="zh-CN">
                <a:ea typeface="幼圆" panose="02010509060101010101" pitchFamily="49" charset="-122"/>
              </a:rPr>
              <a:t>3</a:t>
            </a:r>
            <a:r>
              <a:rPr lang="zh-CN" altLang="en-US" dirty="0">
                <a:ea typeface="幼圆" panose="02010509060101010101" pitchFamily="49" charset="-122"/>
              </a:rPr>
              <a:t>）确实信息无误后可进行“审核通过”操作，提交至下一层级管理员进行审核。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8197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088" y="2678113"/>
            <a:ext cx="7500937" cy="33448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、审核事项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9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125888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表单中的“性别”、“生源地”、“身份证号”、“出生日期”、“政治面貌”、“民族”字段的内容取自生源信息栏目，在优秀毕业生登记栏目中不可编辑，如有错误请在“生源信息”栏目进行调整。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9221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38" y="2187575"/>
            <a:ext cx="7507287" cy="41973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、数据导出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3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139065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全部审核通过后点击“导出”形成</a:t>
            </a:r>
            <a:r>
              <a:rPr lang="en-US" altLang="zh-CN">
                <a:ea typeface="幼圆" panose="02010509060101010101" pitchFamily="49" charset="-122"/>
              </a:rPr>
              <a:t>excel</a:t>
            </a:r>
            <a:r>
              <a:rPr lang="zh-CN" altLang="en-US" dirty="0">
                <a:ea typeface="幼圆" panose="02010509060101010101" pitchFamily="49" charset="-122"/>
              </a:rPr>
              <a:t>汇总表，默认已将学校要求的字段进行了勾选，可直接点击导出。</a:t>
            </a:r>
            <a:endParaRPr lang="en-US" altLang="zh-CN">
              <a:ea typeface="幼圆" panose="02010509060101010101" pitchFamily="49" charset="-122"/>
            </a:endParaRPr>
          </a:p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导出的</a:t>
            </a:r>
            <a:r>
              <a:rPr lang="en-US" altLang="zh-CN">
                <a:ea typeface="幼圆" panose="02010509060101010101" pitchFamily="49" charset="-122"/>
              </a:rPr>
              <a:t>excel</a:t>
            </a:r>
            <a:r>
              <a:rPr lang="zh-CN" altLang="en-US" dirty="0">
                <a:ea typeface="幼圆" panose="02010509060101010101" pitchFamily="49" charset="-122"/>
              </a:rPr>
              <a:t>表格中请在最前端加入序号一列，并制成表格，表格统一命名为“</a:t>
            </a:r>
            <a:r>
              <a:rPr lang="en-US" altLang="zh-CN">
                <a:ea typeface="幼圆" panose="02010509060101010101" pitchFamily="49" charset="-122"/>
              </a:rPr>
              <a:t>XXX</a:t>
            </a:r>
            <a:r>
              <a:rPr lang="zh-CN" altLang="en-US" dirty="0">
                <a:ea typeface="幼圆" panose="02010509060101010101" pitchFamily="49" charset="-122"/>
              </a:rPr>
              <a:t>学院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2023</a:t>
            </a:r>
            <a:r>
              <a:rPr lang="zh-CN" altLang="en-US" dirty="0">
                <a:ea typeface="幼圆" panose="02010509060101010101" pitchFamily="49" charset="-122"/>
              </a:rPr>
              <a:t>届校级优秀毕业生名单”。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10245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38" y="2166938"/>
            <a:ext cx="7507287" cy="4440237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413" y="1123950"/>
            <a:ext cx="3100388" cy="46005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zh-CN" altLang="en-US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、登记表打印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267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942975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审核通过的学生勾选后，管理员可点击功能菜单中的“套打”按钮，打开弹窗，勾选打印前预览，点击“打印”按钮查看</a:t>
            </a:r>
            <a:r>
              <a:rPr lang="en-US" altLang="zh-CN" err="1">
                <a:ea typeface="幼圆" panose="02010509060101010101" pitchFamily="49" charset="-122"/>
              </a:rPr>
              <a:t>pdf</a:t>
            </a:r>
            <a:r>
              <a:rPr lang="zh-CN" altLang="en-US" dirty="0">
                <a:ea typeface="幼圆" panose="02010509060101010101" pitchFamily="49" charset="-122"/>
              </a:rPr>
              <a:t>形式的优秀毕业生申请暨登记表。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11269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38" y="1822450"/>
            <a:ext cx="7507287" cy="438943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TM03457475[[fn=框架]]</Template>
  <TotalTime>0</TotalTime>
  <Words>587</Words>
  <Application>WPS 演示</Application>
  <PresentationFormat>自定义</PresentationFormat>
  <Paragraphs>32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Corbel</vt:lpstr>
      <vt:lpstr>Wingdings 2</vt:lpstr>
      <vt:lpstr>等线</vt:lpstr>
      <vt:lpstr>幼圆</vt:lpstr>
      <vt:lpstr>微软雅黑</vt:lpstr>
      <vt:lpstr>Arial Unicode MS</vt:lpstr>
      <vt:lpstr>Calibri</vt:lpstr>
      <vt:lpstr>框架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优秀毕业生申请流程</dc:title>
  <dc:creator>janeyun0312@126.com</dc:creator>
  <cp:lastModifiedBy>zdh</cp:lastModifiedBy>
  <cp:revision>18</cp:revision>
  <dcterms:created xsi:type="dcterms:W3CDTF">2021-10-20T06:33:20Z</dcterms:created>
  <dcterms:modified xsi:type="dcterms:W3CDTF">2023-10-30T08:43:13Z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00A423B7A8074A718093999AE2D47549_13</vt:lpwstr>
  </property>
  <property fmtid="{D5CDD505-2E9C-101B-9397-08002B2CF9AE}" pid="3" name="KSOProductBuildVer">
    <vt:lpwstr>2052-12.1.0.15712</vt:lpwstr>
  </property>
</Properties>
</file>