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/>
        </p:nvSpPr>
        <p:spPr>
          <a:xfrm>
            <a:off x="0" y="762000"/>
            <a:ext cx="9142413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7"/>
          <p:cNvSpPr/>
          <p:nvPr/>
        </p:nvSpPr>
        <p:spPr>
          <a:xfrm>
            <a:off x="9271000" y="762000"/>
            <a:ext cx="2924175" cy="533400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/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C15D2A-6005-4467-933F-1A476F5A9313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2379C7-F6FF-418F-947D-4164063DFDD5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F0C8B3-BCB3-4758-A4A7-0ADAFCC9C25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5356DF-3AB4-448E-BE98-B92158AF5FDE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F0C8B3-BCB3-4758-A4A7-0ADAFCC9C25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5356DF-3AB4-448E-BE98-B92158AF5FDE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F0C8B3-BCB3-4758-A4A7-0ADAFCC9C25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5356DF-3AB4-448E-BE98-B92158AF5FDE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/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F0C8B3-BCB3-4758-A4A7-0ADAFCC9C25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5356DF-3AB4-448E-BE98-B92158AF5FDE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F0C8B3-BCB3-4758-A4A7-0ADAFCC9C25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5356DF-3AB4-448E-BE98-B92158AF5FDE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F0C8B3-BCB3-4758-A4A7-0ADAFCC9C25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5356DF-3AB4-448E-BE98-B92158AF5FDE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F0C8B3-BCB3-4758-A4A7-0ADAFCC9C25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5356DF-3AB4-448E-BE98-B92158AF5FDE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686852-B1F6-4F66-A019-F9454EAF829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4A14DA-4A58-42F3-8BC7-38EDE025793A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F0C8B3-BCB3-4758-A4A7-0ADAFCC9C25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5356DF-3AB4-448E-BE98-B92158AF5FDE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4BE9C6D-FC40-4EEA-9D20-B9C77535D7C8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98850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5EF41D0-B310-4676-B215-067B17A79633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Rectangle 6"/>
          <p:cNvSpPr/>
          <p:nvPr/>
        </p:nvSpPr>
        <p:spPr>
          <a:xfrm>
            <a:off x="0" y="758825"/>
            <a:ext cx="3443288" cy="5330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8" cy="460057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763" y="758825"/>
            <a:ext cx="384175" cy="533082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>
          <a:xfrm>
            <a:off x="3868738" y="863600"/>
            <a:ext cx="7315200" cy="5121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100">
                <a:solidFill>
                  <a:srgbClr val="7F7F7F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F0C8B3-BCB3-4758-A4A7-0ADAFCC9C25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100">
                <a:solidFill>
                  <a:srgbClr val="7F7F7F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b="1">
                <a:solidFill>
                  <a:schemeClr val="accent1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5356DF-3AB4-448E-BE98-B92158AF5FDE}" type="slidenum"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spc="-6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9pPr>
    </p:titleStyle>
    <p:bodyStyle>
      <a:lvl1pPr marL="182880" indent="-18288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69975" y="1298575"/>
            <a:ext cx="7529513" cy="3254375"/>
          </a:xfrm>
        </p:spPr>
        <p:txBody>
          <a:bodyPr vert="horz" lIns="91440" tIns="45720" rIns="91440" bIns="45720" rtlCol="0" anchor="b"/>
          <a:p>
            <a:pPr eaLnBrk="1" hangingPunct="1">
              <a:buClrTx/>
              <a:buSzTx/>
              <a:buFontTx/>
            </a:pPr>
            <a:r>
              <a:rPr lang="en-US" altLang="zh-CN" kern="1200"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2024</a:t>
            </a:r>
            <a:r>
              <a:rPr lang="zh-CN" altLang="en-US" kern="1200" dirty="0">
                <a:latin typeface="+mj-lt"/>
                <a:ea typeface="幼圆" panose="02010509060101010101" pitchFamily="49" charset="-122"/>
                <a:cs typeface="+mj-cs"/>
              </a:rPr>
              <a:t>届校级优秀毕业生申请流程</a:t>
            </a:r>
            <a:endParaRPr lang="zh-CN" altLang="en-US" kern="1200" dirty="0">
              <a:latin typeface="+mj-lt"/>
              <a:ea typeface="幼圆" panose="02010509060101010101" pitchFamily="49" charset="-122"/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00138" y="4670425"/>
            <a:ext cx="7315200" cy="9144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学生使用手册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71125" y="98425"/>
            <a:ext cx="183832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、登录网站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3868738" y="733425"/>
            <a:ext cx="7550150" cy="808038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进入学校官网（</a:t>
            </a:r>
            <a:r>
              <a:rPr lang="en-US" altLang="zh-CN">
                <a:ea typeface="幼圆" panose="02010509060101010101" pitchFamily="49" charset="-122"/>
              </a:rPr>
              <a:t>https://</a:t>
            </a:r>
            <a:r>
              <a:rPr lang="en-US" altLang="zh-CN" err="1">
                <a:ea typeface="幼圆" panose="02010509060101010101" pitchFamily="49" charset="-122"/>
              </a:rPr>
              <a:t>www.shiep.edu.cn</a:t>
            </a:r>
            <a:r>
              <a:rPr lang="en-US" altLang="zh-CN">
                <a:ea typeface="幼圆" panose="02010509060101010101" pitchFamily="49" charset="-122"/>
              </a:rPr>
              <a:t>/</a:t>
            </a:r>
            <a:r>
              <a:rPr lang="zh-CN" altLang="en-US" dirty="0">
                <a:ea typeface="幼圆" panose="02010509060101010101" pitchFamily="49" charset="-122"/>
              </a:rPr>
              <a:t>），找到招生就业栏目的“本科生就业”进入就业网站。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6148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68738" y="1654175"/>
            <a:ext cx="7550150" cy="187166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149" name="内容占位符 2"/>
          <p:cNvSpPr txBox="1"/>
          <p:nvPr/>
        </p:nvSpPr>
        <p:spPr>
          <a:xfrm>
            <a:off x="3868738" y="3560763"/>
            <a:ext cx="7550150" cy="8080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dirty="0">
                <a:ea typeface="幼圆" panose="02010509060101010101" pitchFamily="49" charset="-122"/>
              </a:rPr>
              <a:t>点击“学生登录”，使用学校的统一身份认证账号进行登录。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6150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38" y="4492625"/>
            <a:ext cx="7550150" cy="158273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6151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、进入栏目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9985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登录后可在学生中心左侧的导航菜单中找到就业手续栏目中的“优秀毕业生登记”，点击“编辑”按钮可进入填报页面进行登记申请 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7172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68738" y="2319338"/>
            <a:ext cx="7507287" cy="37465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7173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、申请提交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5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32188" y="827088"/>
            <a:ext cx="6011862" cy="237331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819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188" y="3200400"/>
            <a:ext cx="6011862" cy="298291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197" name="内容占位符 2"/>
          <p:cNvSpPr txBox="1"/>
          <p:nvPr/>
        </p:nvSpPr>
        <p:spPr>
          <a:xfrm>
            <a:off x="7897813" y="2525713"/>
            <a:ext cx="3556000" cy="349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sz="1400" dirty="0">
                <a:ea typeface="幼圆" panose="02010509060101010101" pitchFamily="49" charset="-122"/>
              </a:rPr>
              <a:t>评选类型选择“校级优秀毕业生”</a:t>
            </a:r>
            <a:endParaRPr lang="en-US" altLang="zh-CN" sz="1400">
              <a:ea typeface="幼圆" panose="02010509060101010101" pitchFamily="49" charset="-122"/>
            </a:endParaRPr>
          </a:p>
        </p:txBody>
      </p:sp>
      <p:sp>
        <p:nvSpPr>
          <p:cNvPr id="8198" name="内容占位符 2"/>
          <p:cNvSpPr txBox="1"/>
          <p:nvPr/>
        </p:nvSpPr>
        <p:spPr>
          <a:xfrm>
            <a:off x="7897813" y="3106738"/>
            <a:ext cx="3556000" cy="349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sz="1400" dirty="0">
                <a:ea typeface="幼圆" panose="02010509060101010101" pitchFamily="49" charset="-122"/>
              </a:rPr>
              <a:t>综合测评成绩请按实际情况填写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sp>
        <p:nvSpPr>
          <p:cNvPr id="8199" name="内容占位符 2"/>
          <p:cNvSpPr txBox="1"/>
          <p:nvPr/>
        </p:nvSpPr>
        <p:spPr>
          <a:xfrm>
            <a:off x="7897813" y="3487738"/>
            <a:ext cx="3978275" cy="5540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sz="1400" dirty="0">
                <a:ea typeface="幼圆" panose="02010509060101010101" pitchFamily="49" charset="-122"/>
              </a:rPr>
              <a:t>综合测评成绩专业排名填写规则为：</a:t>
            </a:r>
            <a:r>
              <a:rPr lang="en-US" altLang="zh-CN" sz="1400">
                <a:ea typeface="幼圆" panose="02010509060101010101" pitchFamily="49" charset="-122"/>
              </a:rPr>
              <a:t>XX</a:t>
            </a:r>
            <a:r>
              <a:rPr lang="zh-CN" altLang="en-US" sz="1400" dirty="0">
                <a:ea typeface="幼圆" panose="02010509060101010101" pitchFamily="49" charset="-122"/>
              </a:rPr>
              <a:t>（个人排名）</a:t>
            </a:r>
            <a:r>
              <a:rPr lang="en-US" altLang="zh-CN" sz="1400">
                <a:ea typeface="幼圆" panose="02010509060101010101" pitchFamily="49" charset="-122"/>
              </a:rPr>
              <a:t>/XX</a:t>
            </a:r>
            <a:r>
              <a:rPr lang="zh-CN" altLang="en-US" sz="1400" dirty="0">
                <a:ea typeface="幼圆" panose="02010509060101010101" pitchFamily="49" charset="-122"/>
              </a:rPr>
              <a:t>（专业总人数）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sp>
        <p:nvSpPr>
          <p:cNvPr id="13" name="内容占位符 2"/>
          <p:cNvSpPr txBox="1"/>
          <p:nvPr/>
        </p:nvSpPr>
        <p:spPr>
          <a:xfrm>
            <a:off x="7897813" y="4076700"/>
            <a:ext cx="3556000" cy="3492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Char char=""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评选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年月为系统默认，无需填写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4" name="内容占位符 2"/>
          <p:cNvSpPr txBox="1"/>
          <p:nvPr/>
        </p:nvSpPr>
        <p:spPr>
          <a:xfrm>
            <a:off x="7897813" y="4548188"/>
            <a:ext cx="3556000" cy="3508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Char char=""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主要事迹填写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600-800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字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202" name="内容占位符 2"/>
          <p:cNvSpPr txBox="1"/>
          <p:nvPr/>
        </p:nvSpPr>
        <p:spPr>
          <a:xfrm>
            <a:off x="7897813" y="5802313"/>
            <a:ext cx="3902075" cy="6667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>
              <a:lnSpc>
                <a:spcPct val="110000"/>
              </a:lnSpc>
            </a:pPr>
            <a:r>
              <a:rPr lang="zh-CN" altLang="en-US" sz="1400" dirty="0">
                <a:ea typeface="幼圆" panose="02010509060101010101" pitchFamily="49" charset="-122"/>
              </a:rPr>
              <a:t>全部填写完毕点击</a:t>
            </a:r>
            <a:r>
              <a:rPr lang="zh-CN" altLang="en-US" sz="1400" dirty="0">
                <a:solidFill>
                  <a:srgbClr val="FF0000"/>
                </a:solidFill>
                <a:ea typeface="幼圆" panose="02010509060101010101" pitchFamily="49" charset="-122"/>
              </a:rPr>
              <a:t>“保存并送审”</a:t>
            </a:r>
            <a:r>
              <a:rPr lang="zh-CN" altLang="en-US" sz="1400" dirty="0">
                <a:ea typeface="幼圆" panose="02010509060101010101" pitchFamily="49" charset="-122"/>
              </a:rPr>
              <a:t>提交审核（暂存为未填写完整时的暂时保存）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pic>
        <p:nvPicPr>
          <p:cNvPr id="8203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、等待审核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5413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提交后学生状态将变为“已提交”，此时需等待辅导员审核。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9220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6050" y="1368425"/>
            <a:ext cx="7507288" cy="6540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9221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050" y="2747963"/>
            <a:ext cx="7507288" cy="6286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8" name="内容占位符 2"/>
          <p:cNvSpPr txBox="1"/>
          <p:nvPr/>
        </p:nvSpPr>
        <p:spPr>
          <a:xfrm>
            <a:off x="3868738" y="2074863"/>
            <a:ext cx="7507288" cy="6223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Char char=""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辅导员审核通过后状态变为“辅导员审核通过”，此时需等待院系书记审核。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3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050" y="4102100"/>
            <a:ext cx="7507288" cy="6318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9" name="内容占位符 2"/>
          <p:cNvSpPr txBox="1"/>
          <p:nvPr/>
        </p:nvSpPr>
        <p:spPr>
          <a:xfrm>
            <a:off x="3868738" y="3427413"/>
            <a:ext cx="7507288" cy="623888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Char char=""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院系书记审核通过后状态变为“院系审核通过”，此时需等待校级管理员审核。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内容占位符 2"/>
          <p:cNvSpPr txBox="1"/>
          <p:nvPr/>
        </p:nvSpPr>
        <p:spPr>
          <a:xfrm>
            <a:off x="3868738" y="4784725"/>
            <a:ext cx="7507288" cy="6223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Char char=""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校级管理员审核通过后状态变为“学校审核通过”，此时校级优秀毕业生申请即为通过。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6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6050" y="5459413"/>
            <a:ext cx="7507288" cy="622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9227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TM03457475[[fn=框架]]</Template>
  <TotalTime>0</TotalTime>
  <Words>451</Words>
  <Application>WPS 演示</Application>
  <PresentationFormat>自定义</PresentationFormat>
  <Paragraphs>38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Corbel</vt:lpstr>
      <vt:lpstr>Wingdings 2</vt:lpstr>
      <vt:lpstr>Calibri</vt:lpstr>
      <vt:lpstr>幼圆</vt:lpstr>
      <vt:lpstr>微软雅黑</vt:lpstr>
      <vt:lpstr>Arial Unicode MS</vt:lpstr>
      <vt:lpstr>框架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优秀毕业生申请流程</dc:title>
  <dc:creator>janeyun0312@126.com</dc:creator>
  <cp:lastModifiedBy>zdh</cp:lastModifiedBy>
  <cp:revision>15</cp:revision>
  <dcterms:created xsi:type="dcterms:W3CDTF">2021-10-20T06:33:20Z</dcterms:created>
  <dcterms:modified xsi:type="dcterms:W3CDTF">2023-10-30T08:45:55Z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750B3C4D5CDA4E48AF754D6048BFA65D_13</vt:lpwstr>
  </property>
  <property fmtid="{D5CDD505-2E9C-101B-9397-08002B2CF9AE}" pid="3" name="KSOProductBuildVer">
    <vt:lpwstr>2052-12.1.0.15712</vt:lpwstr>
  </property>
</Properties>
</file>