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  <p:sldMasterId id="2147483712" r:id="rId5"/>
  </p:sldMasterIdLst>
  <p:sldIdLst>
    <p:sldId id="256" r:id="rId6"/>
    <p:sldId id="258" r:id="rId7"/>
    <p:sldId id="259" r:id="rId8"/>
    <p:sldId id="264" r:id="rId9"/>
    <p:sldId id="265" r:id="rId10"/>
    <p:sldId id="260" r:id="rId11"/>
    <p:sldId id="262" r:id="rId12"/>
    <p:sldId id="266" r:id="rId13"/>
    <p:sldId id="267" r:id="rId14"/>
    <p:sldId id="268" r:id="rId15"/>
    <p:sldId id="270" r:id="rId16"/>
    <p:sldId id="269" r:id="rId17"/>
    <p:sldId id="26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4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8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9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1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1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9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6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页-红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41" y="1"/>
            <a:ext cx="105725" cy="96214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73" y="6617464"/>
            <a:ext cx="105725" cy="24053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5"/>
          <p:cNvSpPr txBox="1">
            <a:spLocks noChangeArrowheads="1"/>
          </p:cNvSpPr>
          <p:nvPr userDrawn="1"/>
        </p:nvSpPr>
        <p:spPr bwMode="auto">
          <a:xfrm>
            <a:off x="8835158" y="6546123"/>
            <a:ext cx="377747" cy="5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2A0A70C-D125-4C03-ACF3-16B501C1EC77}" type="slidenum">
              <a:rPr lang="zh-CN" altLang="en-US" sz="1599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>
                <a:defRPr/>
              </a:pPr>
              <a:t>‹#›</a:t>
            </a:fld>
            <a:r>
              <a:rPr lang="zh-CN" altLang="en-US" sz="1599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521550" y="90872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1、封面&amp;封底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8849" y="143613"/>
            <a:ext cx="1895167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321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35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89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8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0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32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30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1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7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63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页-红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35" y="1"/>
            <a:ext cx="105725" cy="96214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67" y="6617464"/>
            <a:ext cx="105725" cy="24053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5"/>
          <p:cNvSpPr txBox="1">
            <a:spLocks noChangeArrowheads="1"/>
          </p:cNvSpPr>
          <p:nvPr userDrawn="1"/>
        </p:nvSpPr>
        <p:spPr bwMode="auto">
          <a:xfrm>
            <a:off x="8835152" y="6546117"/>
            <a:ext cx="377747" cy="5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2A0A70C-D125-4C03-ACF3-16B501C1EC77}" type="slidenum">
              <a:rPr lang="zh-CN" altLang="en-US" sz="1599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>
                <a:defRPr/>
              </a:pPr>
              <a:t>‹#›</a:t>
            </a:fld>
            <a:r>
              <a:rPr lang="zh-CN" altLang="en-US" sz="1599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521550" y="90872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1、封面&amp;封底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8843" y="143613"/>
            <a:ext cx="1895167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289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8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35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8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8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02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32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3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1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74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63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页-红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32" y="1"/>
            <a:ext cx="105725" cy="96214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64" y="6617464"/>
            <a:ext cx="105725" cy="24053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5"/>
          <p:cNvSpPr txBox="1">
            <a:spLocks noChangeArrowheads="1"/>
          </p:cNvSpPr>
          <p:nvPr userDrawn="1"/>
        </p:nvSpPr>
        <p:spPr bwMode="auto">
          <a:xfrm>
            <a:off x="8835149" y="6546114"/>
            <a:ext cx="377747" cy="5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2A0A70C-D125-4C03-ACF3-16B501C1EC77}" type="slidenum">
              <a:rPr lang="zh-CN" altLang="en-US" sz="1599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>
                <a:defRPr/>
              </a:pPr>
              <a:t>‹#›</a:t>
            </a:fld>
            <a:r>
              <a:rPr lang="zh-CN" altLang="en-US" sz="1599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521550" y="90872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1、封面&amp;封底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8840" y="143613"/>
            <a:ext cx="1895167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289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27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6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9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25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17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94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44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0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48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13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页-红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6" y="1"/>
            <a:ext cx="105725" cy="96214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58" y="6617464"/>
            <a:ext cx="105725" cy="24053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5"/>
          <p:cNvSpPr txBox="1">
            <a:spLocks noChangeArrowheads="1"/>
          </p:cNvSpPr>
          <p:nvPr userDrawn="1"/>
        </p:nvSpPr>
        <p:spPr bwMode="auto">
          <a:xfrm>
            <a:off x="8835143" y="6546108"/>
            <a:ext cx="377747" cy="5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2A0A70C-D125-4C03-ACF3-16B501C1EC77}" type="slidenum">
              <a:rPr lang="zh-CN" altLang="en-US" sz="1599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>
                <a:defRPr/>
              </a:pPr>
              <a:t>‹#›</a:t>
            </a:fld>
            <a:r>
              <a:rPr lang="zh-CN" altLang="en-US" sz="1599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521550" y="90872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1、封面&amp;封底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8834" y="143613"/>
            <a:ext cx="1895167" cy="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4231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2528-E580-428F-A3B1-AD05651A68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91DA-9708-43B1-A980-E800DE59FF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iban.cn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rot="5400000">
            <a:off x="-46973" y="46997"/>
            <a:ext cx="1477917" cy="1383957"/>
          </a:xfrm>
          <a:prstGeom prst="rtTriangle">
            <a:avLst/>
          </a:prstGeom>
          <a:solidFill>
            <a:srgbClr val="D0C8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10800000">
            <a:off x="7554904" y="0"/>
            <a:ext cx="1589096" cy="1845276"/>
          </a:xfrm>
          <a:prstGeom prst="rtTriangle">
            <a:avLst/>
          </a:prstGeom>
          <a:solidFill>
            <a:srgbClr val="67B8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686300"/>
            <a:ext cx="9144000" cy="2171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线上登录说明</a:t>
            </a:r>
            <a:endParaRPr lang="zh-CN" altLang="en-US" sz="6000" b="1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20203" r="34205" b="55388"/>
          <a:stretch/>
        </p:blipFill>
        <p:spPr bwMode="auto">
          <a:xfrm>
            <a:off x="272902" y="1988870"/>
            <a:ext cx="8598200" cy="195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5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38" y="75254"/>
            <a:ext cx="6725539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lang="zh-CN" altLang="en-US" sz="3697" dirty="0" smtClean="0">
                <a:solidFill>
                  <a:srgbClr val="C00000"/>
                </a:solidFill>
                <a:latin typeface="+mj-ea"/>
                <a:ea typeface="+mj-ea"/>
              </a:rPr>
              <a:t>如何参加考试（网页</a:t>
            </a:r>
            <a:r>
              <a:rPr lang="zh-CN" altLang="en-US" sz="3697" dirty="0">
                <a:solidFill>
                  <a:srgbClr val="C00000"/>
                </a:solidFill>
                <a:latin typeface="Impact" pitchFamily="34" charset="0"/>
                <a:ea typeface="+mj-ea"/>
              </a:rPr>
              <a:t>方法一</a:t>
            </a:r>
            <a:r>
              <a:rPr lang="zh-CN" altLang="en-US" sz="3697" dirty="0" smtClean="0">
                <a:solidFill>
                  <a:srgbClr val="C00000"/>
                </a:solidFill>
                <a:latin typeface="Impact" pitchFamily="34" charset="0"/>
                <a:ea typeface="+mj-ea"/>
              </a:rPr>
              <a:t>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10489" r="22814" b="13147"/>
          <a:stretch/>
        </p:blipFill>
        <p:spPr bwMode="auto">
          <a:xfrm>
            <a:off x="1469999" y="1805898"/>
            <a:ext cx="6342361" cy="378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2"/>
          <p:cNvSpPr txBox="1"/>
          <p:nvPr/>
        </p:nvSpPr>
        <p:spPr>
          <a:xfrm>
            <a:off x="5076056" y="853613"/>
            <a:ext cx="221399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加入课群后即可查看考试页面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>
            <a:stCxn id="12" idx="1"/>
          </p:cNvCxnSpPr>
          <p:nvPr/>
        </p:nvCxnSpPr>
        <p:spPr>
          <a:xfrm flipH="1">
            <a:off x="3657507" y="1207556"/>
            <a:ext cx="1418549" cy="5983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2"/>
          <p:cNvSpPr txBox="1"/>
          <p:nvPr/>
        </p:nvSpPr>
        <p:spPr>
          <a:xfrm>
            <a:off x="294738" y="5949280"/>
            <a:ext cx="276509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页面左侧可以查看考试资料、考试进度等信息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899592" y="4437112"/>
            <a:ext cx="777693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0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38" y="75254"/>
            <a:ext cx="6725539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lang="zh-CN" altLang="en-US" sz="3697" dirty="0" smtClean="0">
                <a:solidFill>
                  <a:srgbClr val="C00000"/>
                </a:solidFill>
                <a:latin typeface="+mj-ea"/>
                <a:ea typeface="+mj-ea"/>
              </a:rPr>
              <a:t>如何参加考试（网页</a:t>
            </a:r>
            <a:r>
              <a:rPr lang="zh-CN" altLang="en-US" sz="3697" dirty="0">
                <a:solidFill>
                  <a:srgbClr val="C00000"/>
                </a:solidFill>
                <a:latin typeface="Impact" pitchFamily="34" charset="0"/>
                <a:ea typeface="+mj-ea"/>
              </a:rPr>
              <a:t>方法一</a:t>
            </a:r>
            <a:r>
              <a:rPr lang="zh-CN" altLang="en-US" sz="3697" dirty="0" smtClean="0">
                <a:solidFill>
                  <a:srgbClr val="C00000"/>
                </a:solidFill>
                <a:latin typeface="Impact" pitchFamily="34" charset="0"/>
                <a:ea typeface="+mj-ea"/>
              </a:rPr>
              <a:t>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  <a:ea typeface="+mj-ea"/>
            </a:endParaRPr>
          </a:p>
        </p:txBody>
      </p:sp>
      <p:sp>
        <p:nvSpPr>
          <p:cNvPr id="12" name="文本框 12"/>
          <p:cNvSpPr txBox="1"/>
          <p:nvPr/>
        </p:nvSpPr>
        <p:spPr>
          <a:xfrm>
            <a:off x="5305648" y="1287096"/>
            <a:ext cx="272273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后可以查看考试界面，在规定时间内参加考试即可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>
            <a:stCxn id="12" idx="1"/>
          </p:cNvCxnSpPr>
          <p:nvPr/>
        </p:nvCxnSpPr>
        <p:spPr>
          <a:xfrm flipH="1">
            <a:off x="4729584" y="1794928"/>
            <a:ext cx="576064" cy="8419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2"/>
          <p:cNvSpPr txBox="1"/>
          <p:nvPr/>
        </p:nvSpPr>
        <p:spPr>
          <a:xfrm>
            <a:off x="294738" y="5949280"/>
            <a:ext cx="276509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点击左侧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“在线考试”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899592" y="5445224"/>
            <a:ext cx="504056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34473" r="22694" b="11423"/>
          <a:stretch/>
        </p:blipFill>
        <p:spPr bwMode="auto">
          <a:xfrm>
            <a:off x="1403648" y="2636913"/>
            <a:ext cx="7422030" cy="314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1403648" y="4797152"/>
            <a:ext cx="1368152" cy="900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437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38" y="75254"/>
            <a:ext cx="6725539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lang="zh-CN" altLang="en-US" sz="3697" dirty="0" smtClean="0">
                <a:solidFill>
                  <a:srgbClr val="C00000"/>
                </a:solidFill>
                <a:latin typeface="+mj-ea"/>
                <a:ea typeface="+mj-ea"/>
              </a:rPr>
              <a:t>如何参加考试（网页</a:t>
            </a:r>
            <a:r>
              <a:rPr lang="zh-CN" altLang="en-US" sz="3697" dirty="0">
                <a:solidFill>
                  <a:srgbClr val="C00000"/>
                </a:solidFill>
                <a:latin typeface="Impact" pitchFamily="34" charset="0"/>
                <a:ea typeface="+mj-ea"/>
              </a:rPr>
              <a:t>方法二</a:t>
            </a:r>
            <a:r>
              <a:rPr lang="zh-CN" altLang="en-US" sz="3697" dirty="0" smtClean="0">
                <a:solidFill>
                  <a:srgbClr val="C00000"/>
                </a:solidFill>
                <a:latin typeface="Impact" pitchFamily="34" charset="0"/>
                <a:ea typeface="+mj-ea"/>
              </a:rPr>
              <a:t>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75656" y="2492896"/>
            <a:ext cx="6118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直接输入网址网址：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https</a:t>
            </a:r>
            <a:r>
              <a:rPr lang="en-US" altLang="zh-CN" sz="3200" b="1" dirty="0">
                <a:solidFill>
                  <a:srgbClr val="C00000"/>
                </a:solidFill>
              </a:rPr>
              <a:t>://www.yooc.me/group/880129#invitation=S4MW6UML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0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5400000">
            <a:off x="-160637" y="160638"/>
            <a:ext cx="2051221" cy="1729946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7096126" y="4902200"/>
            <a:ext cx="2056886" cy="1955800"/>
          </a:xfrm>
          <a:prstGeom prst="triangle">
            <a:avLst>
              <a:gd name="adj" fmla="val 1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474" y="2420888"/>
            <a:ext cx="7287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课群加入成功后，考试时间内即可进入本次知识竞赛</a:t>
            </a:r>
            <a:endParaRPr lang="en-US" altLang="zh-CN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次考试日期为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2020.10.25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2020.10.30 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9743" y="5201991"/>
            <a:ext cx="950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endParaRPr lang="en-US" altLang="zh-CN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</a:t>
            </a:r>
          </a:p>
        </p:txBody>
      </p:sp>
    </p:spTree>
    <p:extLst>
      <p:ext uri="{BB962C8B-B14F-4D97-AF65-F5344CB8AC3E}">
        <p14:creationId xmlns:p14="http://schemas.microsoft.com/office/powerpoint/2010/main" val="828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"/>
          <p:cNvSpPr txBox="1"/>
          <p:nvPr/>
        </p:nvSpPr>
        <p:spPr>
          <a:xfrm>
            <a:off x="324808" y="1535716"/>
            <a:ext cx="8569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http://www.yiban.cn/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，点击右侧登录，输入注册过的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手机号及密码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，或选择一卡通登录。</a:t>
            </a:r>
            <a:endParaRPr lang="en-US" altLang="zh-CN" sz="2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扫描二维码，下载易班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客户端，输入注册过的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手机号及密码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，或选择一卡通登录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若未下载客户端还可以本次知识竞赛可以使用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直接登录，详细说明见后。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412" y="1048201"/>
            <a:ext cx="151930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网页登录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2855224"/>
            <a:ext cx="32864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推荐使用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400" y="4902224"/>
            <a:ext cx="164323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微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87" y="2564052"/>
            <a:ext cx="1626129" cy="15056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056" y="6089597"/>
            <a:ext cx="5816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只有经过校方认证的用户才可参与本次知识竞赛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！！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740" y="75258"/>
            <a:ext cx="3870455" cy="69724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宋体"/>
              </a:rPr>
              <a:t>1.</a:t>
            </a:r>
            <a:r>
              <a:rPr lang="zh-CN" altLang="en-US" sz="3697" dirty="0">
                <a:solidFill>
                  <a:srgbClr val="C00000"/>
                </a:solidFill>
                <a:latin typeface="宋体"/>
              </a:rPr>
              <a:t>如何</a:t>
            </a:r>
            <a:r>
              <a:rPr lang="zh-CN" altLang="en-US" sz="3697" dirty="0" smtClean="0">
                <a:solidFill>
                  <a:srgbClr val="C00000"/>
                </a:solidFill>
                <a:latin typeface="Impact" pitchFamily="34" charset="0"/>
              </a:rPr>
              <a:t>登录易班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67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40" y="75258"/>
            <a:ext cx="7229593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>
                <a:solidFill>
                  <a:srgbClr val="C00000"/>
                </a:solidFill>
                <a:latin typeface="宋体"/>
              </a:rPr>
              <a:t>2</a:t>
            </a:r>
            <a:r>
              <a:rPr lang="en-US" altLang="zh-CN" sz="3697" dirty="0" smtClean="0">
                <a:solidFill>
                  <a:srgbClr val="C00000"/>
                </a:solidFill>
                <a:latin typeface="宋体"/>
              </a:rPr>
              <a:t>.</a:t>
            </a:r>
            <a:r>
              <a:rPr lang="zh-CN" altLang="en-US" sz="3697" dirty="0" smtClean="0">
                <a:solidFill>
                  <a:srgbClr val="C00000"/>
                </a:solidFill>
                <a:latin typeface="宋体"/>
              </a:rPr>
              <a:t>如何参加考试（客户端方法一）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4740" y="3725390"/>
            <a:ext cx="1080120" cy="2739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登录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进入易班客户端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“精品课程”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图标进入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68240" y="4202443"/>
            <a:ext cx="139954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进入后点击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“课群”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500"/>
          <a:stretch/>
        </p:blipFill>
        <p:spPr bwMode="auto">
          <a:xfrm>
            <a:off x="1632667" y="1082353"/>
            <a:ext cx="2689207" cy="528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1630947" y="2348880"/>
            <a:ext cx="67955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b="3770"/>
          <a:stretch/>
        </p:blipFill>
        <p:spPr bwMode="auto">
          <a:xfrm>
            <a:off x="4834459" y="1082353"/>
            <a:ext cx="2718092" cy="543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椭圆 14"/>
          <p:cNvSpPr/>
          <p:nvPr/>
        </p:nvSpPr>
        <p:spPr>
          <a:xfrm>
            <a:off x="6193505" y="5938793"/>
            <a:ext cx="638525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>
            <a:stCxn id="7" idx="0"/>
          </p:cNvCxnSpPr>
          <p:nvPr/>
        </p:nvCxnSpPr>
        <p:spPr>
          <a:xfrm flipV="1">
            <a:off x="834800" y="2780928"/>
            <a:ext cx="796147" cy="9444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2" idx="1"/>
            <a:endCxn id="15" idx="7"/>
          </p:cNvCxnSpPr>
          <p:nvPr/>
        </p:nvCxnSpPr>
        <p:spPr>
          <a:xfrm flipH="1">
            <a:off x="6738520" y="4587164"/>
            <a:ext cx="829720" cy="14359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67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40" y="75258"/>
            <a:ext cx="7229593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>
                <a:solidFill>
                  <a:srgbClr val="C00000"/>
                </a:solidFill>
                <a:latin typeface="宋体"/>
              </a:rPr>
              <a:t>2</a:t>
            </a:r>
            <a:r>
              <a:rPr lang="en-US" altLang="zh-CN" sz="3697" dirty="0" smtClean="0">
                <a:solidFill>
                  <a:srgbClr val="C00000"/>
                </a:solidFill>
                <a:latin typeface="宋体"/>
              </a:rPr>
              <a:t>.</a:t>
            </a:r>
            <a:r>
              <a:rPr lang="zh-CN" altLang="en-US" sz="3697" dirty="0" smtClean="0">
                <a:solidFill>
                  <a:srgbClr val="C00000"/>
                </a:solidFill>
                <a:latin typeface="宋体"/>
              </a:rPr>
              <a:t>如何参加考试（客户端方法一）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4365104"/>
            <a:ext cx="1259632" cy="11387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进入后点击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“添加课群”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" b="5096"/>
          <a:stretch/>
        </p:blipFill>
        <p:spPr bwMode="auto">
          <a:xfrm>
            <a:off x="1763688" y="877148"/>
            <a:ext cx="2689143" cy="534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4763"/>
          <a:stretch/>
        </p:blipFill>
        <p:spPr bwMode="auto">
          <a:xfrm>
            <a:off x="4852122" y="877148"/>
            <a:ext cx="2703666" cy="530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本框 12"/>
          <p:cNvSpPr txBox="1"/>
          <p:nvPr/>
        </p:nvSpPr>
        <p:spPr>
          <a:xfrm>
            <a:off x="7812360" y="4736594"/>
            <a:ext cx="1200166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输入邀请码：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S4MW6UML</a:t>
            </a:r>
          </a:p>
        </p:txBody>
      </p:sp>
      <p:sp>
        <p:nvSpPr>
          <p:cNvPr id="22" name="椭圆 21"/>
          <p:cNvSpPr/>
          <p:nvPr/>
        </p:nvSpPr>
        <p:spPr>
          <a:xfrm>
            <a:off x="2821365" y="5751466"/>
            <a:ext cx="573787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303855" y="3810121"/>
            <a:ext cx="180020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13" idx="3"/>
            <a:endCxn id="22" idx="1"/>
          </p:cNvCxnSpPr>
          <p:nvPr/>
        </p:nvCxnSpPr>
        <p:spPr>
          <a:xfrm>
            <a:off x="1259632" y="4934491"/>
            <a:ext cx="1645762" cy="9013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stCxn id="20" idx="1"/>
          </p:cNvCxnSpPr>
          <p:nvPr/>
        </p:nvCxnSpPr>
        <p:spPr>
          <a:xfrm flipH="1" flipV="1">
            <a:off x="6732240" y="4365104"/>
            <a:ext cx="1080120" cy="10947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93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40" y="75258"/>
            <a:ext cx="7229593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>
                <a:solidFill>
                  <a:srgbClr val="C00000"/>
                </a:solidFill>
                <a:latin typeface="宋体"/>
              </a:rPr>
              <a:t>2</a:t>
            </a:r>
            <a:r>
              <a:rPr lang="en-US" altLang="zh-CN" sz="3697" dirty="0" smtClean="0">
                <a:solidFill>
                  <a:srgbClr val="C00000"/>
                </a:solidFill>
                <a:latin typeface="宋体"/>
              </a:rPr>
              <a:t>.</a:t>
            </a:r>
            <a:r>
              <a:rPr lang="zh-CN" altLang="en-US" sz="3697" dirty="0" smtClean="0">
                <a:solidFill>
                  <a:srgbClr val="C00000"/>
                </a:solidFill>
                <a:latin typeface="宋体"/>
              </a:rPr>
              <a:t>如何参加考试（客户端方法一）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7524333" y="1152663"/>
            <a:ext cx="120016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后即可在考试时间内进行考试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>
            <a:stCxn id="20" idx="1"/>
            <a:endCxn id="1027" idx="0"/>
          </p:cNvCxnSpPr>
          <p:nvPr/>
        </p:nvCxnSpPr>
        <p:spPr>
          <a:xfrm flipH="1">
            <a:off x="6549074" y="1814383"/>
            <a:ext cx="975259" cy="9665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 b="4552"/>
          <a:stretch/>
        </p:blipFill>
        <p:spPr bwMode="auto">
          <a:xfrm>
            <a:off x="2034788" y="922687"/>
            <a:ext cx="2847389" cy="527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12"/>
          <p:cNvSpPr txBox="1"/>
          <p:nvPr/>
        </p:nvSpPr>
        <p:spPr>
          <a:xfrm>
            <a:off x="294740" y="3838864"/>
            <a:ext cx="1259632" cy="2369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加入课群后即可查看考试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页面，点击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“在线考试”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进入考试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1564640" y="4674217"/>
            <a:ext cx="631096" cy="2969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195736" y="4398474"/>
            <a:ext cx="100811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34656"/>
          <a:stretch/>
        </p:blipFill>
        <p:spPr bwMode="auto">
          <a:xfrm>
            <a:off x="5048468" y="2780930"/>
            <a:ext cx="3001212" cy="35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98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36" y="75258"/>
            <a:ext cx="7877664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>
                <a:solidFill>
                  <a:srgbClr val="C00000"/>
                </a:solidFill>
                <a:latin typeface="宋体"/>
              </a:rPr>
              <a:t>2</a:t>
            </a:r>
            <a:r>
              <a:rPr lang="en-US" altLang="zh-CN" sz="3697" dirty="0" smtClean="0">
                <a:solidFill>
                  <a:srgbClr val="C00000"/>
                </a:solidFill>
                <a:latin typeface="宋体"/>
              </a:rPr>
              <a:t>.</a:t>
            </a:r>
            <a:r>
              <a:rPr lang="zh-CN" altLang="en-US" sz="3697" dirty="0" smtClean="0">
                <a:solidFill>
                  <a:srgbClr val="C00000"/>
                </a:solidFill>
                <a:latin typeface="宋体"/>
              </a:rPr>
              <a:t>如何参加考试（客户端方法二）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7736" y="1323997"/>
            <a:ext cx="330118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点击下方网址加入课群：</a:t>
            </a:r>
            <a:endParaRPr lang="en-US" altLang="zh-CN" sz="2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6178" y="4736832"/>
            <a:ext cx="18103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扫描左侧二维码加入课群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736" y="2976274"/>
            <a:ext cx="7877664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宋体"/>
              </a:rPr>
              <a:t>  </a:t>
            </a:r>
            <a:r>
              <a:rPr lang="zh-CN" altLang="en-US" sz="3697" dirty="0" smtClean="0">
                <a:solidFill>
                  <a:srgbClr val="C00000"/>
                </a:solidFill>
                <a:latin typeface="宋体"/>
              </a:rPr>
              <a:t>如何参加考试（客户端方法三）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62" y="3977007"/>
            <a:ext cx="2785467" cy="271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736" y="1950224"/>
            <a:ext cx="8516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https://www.yooc.me/mobile/group/880129/index#invitation=S4MW6UML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3323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38" y="75254"/>
            <a:ext cx="6725539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lang="zh-CN" altLang="en-US" sz="3697" dirty="0" smtClean="0">
                <a:solidFill>
                  <a:srgbClr val="C00000"/>
                </a:solidFill>
                <a:latin typeface="+mj-ea"/>
                <a:ea typeface="+mj-ea"/>
              </a:rPr>
              <a:t>如何参加考试（网页</a:t>
            </a:r>
            <a:r>
              <a:rPr lang="zh-CN" altLang="en-US" sz="3697" dirty="0">
                <a:solidFill>
                  <a:srgbClr val="C00000"/>
                </a:solidFill>
                <a:latin typeface="Impact" pitchFamily="34" charset="0"/>
                <a:ea typeface="+mj-ea"/>
              </a:rPr>
              <a:t>方法一</a:t>
            </a:r>
            <a:r>
              <a:rPr lang="zh-CN" altLang="en-US" sz="3697" dirty="0" smtClean="0">
                <a:solidFill>
                  <a:srgbClr val="C00000"/>
                </a:solidFill>
                <a:latin typeface="Impact" pitchFamily="34" charset="0"/>
                <a:ea typeface="+mj-ea"/>
              </a:rPr>
              <a:t>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14225" r="30898" b="43367"/>
          <a:stretch/>
        </p:blipFill>
        <p:spPr bwMode="auto">
          <a:xfrm>
            <a:off x="204474" y="2780928"/>
            <a:ext cx="8688006" cy="377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椭圆 18"/>
          <p:cNvSpPr/>
          <p:nvPr/>
        </p:nvSpPr>
        <p:spPr>
          <a:xfrm>
            <a:off x="6027479" y="2924944"/>
            <a:ext cx="885707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1"/>
          <p:cNvSpPr txBox="1"/>
          <p:nvPr/>
        </p:nvSpPr>
        <p:spPr>
          <a:xfrm>
            <a:off x="1716995" y="1052736"/>
            <a:ext cx="566296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www.yiban.cn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后，在上方选择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“优课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Yooc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页面，进入易班优课平台。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>
            <a:stCxn id="10" idx="2"/>
          </p:cNvCxnSpPr>
          <p:nvPr/>
        </p:nvCxnSpPr>
        <p:spPr>
          <a:xfrm>
            <a:off x="4548477" y="2253065"/>
            <a:ext cx="1751715" cy="6718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75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38" y="75254"/>
            <a:ext cx="6725539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lang="zh-CN" altLang="en-US" sz="3697" dirty="0" smtClean="0">
                <a:solidFill>
                  <a:srgbClr val="C00000"/>
                </a:solidFill>
                <a:latin typeface="+mj-ea"/>
                <a:ea typeface="+mj-ea"/>
              </a:rPr>
              <a:t>如何参加考试（网页</a:t>
            </a:r>
            <a:r>
              <a:rPr lang="zh-CN" altLang="en-US" sz="3697" dirty="0">
                <a:solidFill>
                  <a:srgbClr val="C00000"/>
                </a:solidFill>
                <a:latin typeface="Impact" pitchFamily="34" charset="0"/>
                <a:ea typeface="+mj-ea"/>
              </a:rPr>
              <a:t>方法一</a:t>
            </a:r>
            <a:r>
              <a:rPr lang="zh-CN" altLang="en-US" sz="3697" dirty="0" smtClean="0">
                <a:solidFill>
                  <a:srgbClr val="C00000"/>
                </a:solidFill>
                <a:latin typeface="Impact" pitchFamily="34" charset="0"/>
                <a:ea typeface="+mj-ea"/>
              </a:rPr>
              <a:t>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46" y="1052735"/>
            <a:ext cx="4196403" cy="55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椭圆 21"/>
          <p:cNvSpPr/>
          <p:nvPr/>
        </p:nvSpPr>
        <p:spPr>
          <a:xfrm>
            <a:off x="2642524" y="1934127"/>
            <a:ext cx="1368151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68144" y="2510191"/>
            <a:ext cx="2376264" cy="15081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“优课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Yooc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平台后，点击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“我的课群”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箭头连接符 3"/>
          <p:cNvCxnSpPr>
            <a:stCxn id="12" idx="1"/>
          </p:cNvCxnSpPr>
          <p:nvPr/>
        </p:nvCxnSpPr>
        <p:spPr>
          <a:xfrm flipH="1" flipV="1">
            <a:off x="3657507" y="2510191"/>
            <a:ext cx="2210637" cy="7540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90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738" y="75254"/>
            <a:ext cx="6725539" cy="69201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r>
              <a:rPr lang="en-US" altLang="zh-CN" sz="3697" dirty="0" smtClean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lang="zh-CN" altLang="en-US" sz="3697" dirty="0" smtClean="0">
                <a:solidFill>
                  <a:srgbClr val="C00000"/>
                </a:solidFill>
                <a:latin typeface="+mj-ea"/>
                <a:ea typeface="+mj-ea"/>
              </a:rPr>
              <a:t>如何参加考试（网页</a:t>
            </a:r>
            <a:r>
              <a:rPr lang="zh-CN" altLang="en-US" sz="3697" dirty="0">
                <a:solidFill>
                  <a:srgbClr val="C00000"/>
                </a:solidFill>
                <a:latin typeface="Impact" pitchFamily="34" charset="0"/>
                <a:ea typeface="+mj-ea"/>
              </a:rPr>
              <a:t>方法一</a:t>
            </a:r>
            <a:r>
              <a:rPr lang="zh-CN" altLang="en-US" sz="3697" dirty="0" smtClean="0">
                <a:solidFill>
                  <a:srgbClr val="C00000"/>
                </a:solidFill>
                <a:latin typeface="Impact" pitchFamily="34" charset="0"/>
                <a:ea typeface="+mj-ea"/>
              </a:rPr>
              <a:t>）</a:t>
            </a:r>
            <a:endParaRPr lang="zh-CN" altLang="en-US" sz="3697" dirty="0">
              <a:solidFill>
                <a:srgbClr val="C00000"/>
              </a:solidFill>
              <a:latin typeface="Impact" pitchFamily="34" charset="0"/>
              <a:ea typeface="+mj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0" t="13613" b="51186"/>
          <a:stretch/>
        </p:blipFill>
        <p:spPr bwMode="auto">
          <a:xfrm>
            <a:off x="1194904" y="2780928"/>
            <a:ext cx="6691293" cy="36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椭圆 23"/>
          <p:cNvSpPr/>
          <p:nvPr/>
        </p:nvSpPr>
        <p:spPr>
          <a:xfrm>
            <a:off x="6732240" y="3588526"/>
            <a:ext cx="97773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1"/>
          <p:cNvSpPr txBox="1"/>
          <p:nvPr/>
        </p:nvSpPr>
        <p:spPr>
          <a:xfrm>
            <a:off x="1547664" y="1268760"/>
            <a:ext cx="597052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进入课群后，点击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“添加课群”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按钮，输入“邀请码”</a:t>
            </a:r>
            <a:r>
              <a:rPr lang="en-US" altLang="zh-CN" sz="2000" b="1" dirty="0"/>
              <a:t> </a:t>
            </a:r>
            <a:r>
              <a:rPr lang="en-US" altLang="zh-CN" sz="3200" b="1" dirty="0">
                <a:solidFill>
                  <a:srgbClr val="C00000"/>
                </a:solidFill>
              </a:rPr>
              <a:t>S4MW6UML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后即可加入课群。</a:t>
            </a:r>
          </a:p>
        </p:txBody>
      </p:sp>
      <p:cxnSp>
        <p:nvCxnSpPr>
          <p:cNvPr id="3" name="直接箭头连接符 2"/>
          <p:cNvCxnSpPr>
            <a:stCxn id="10" idx="2"/>
          </p:cNvCxnSpPr>
          <p:nvPr/>
        </p:nvCxnSpPr>
        <p:spPr>
          <a:xfrm>
            <a:off x="4532928" y="2222867"/>
            <a:ext cx="2487349" cy="13656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90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424</Words>
  <Application>Microsoft Office PowerPoint</Application>
  <PresentationFormat>全屏显示(4:3)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Office 主题</vt:lpstr>
      <vt:lpstr>1_Office 主题</vt:lpstr>
      <vt:lpstr>3_Office 主题</vt:lpstr>
      <vt:lpstr>4_Office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ISAAC</cp:lastModifiedBy>
  <cp:revision>19</cp:revision>
  <dcterms:created xsi:type="dcterms:W3CDTF">2020-10-16T02:22:20Z</dcterms:created>
  <dcterms:modified xsi:type="dcterms:W3CDTF">2020-10-17T09:16:18Z</dcterms:modified>
</cp:coreProperties>
</file>